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6" roundtripDataSignature="AMtx7mh4J0A6wofuC2ebqn0aPpkWY1tpo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6"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Levi</a:t>
            </a:r>
            <a:endParaRPr/>
          </a:p>
        </p:txBody>
      </p:sp>
      <p:sp>
        <p:nvSpPr>
          <p:cNvPr id="84" name="Google Shape;8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1"/>
                </a:solidFill>
              </a:rPr>
              <a:t>David</a:t>
            </a:r>
            <a:endParaRPr/>
          </a:p>
        </p:txBody>
      </p:sp>
      <p:sp>
        <p:nvSpPr>
          <p:cNvPr id="139" name="Google Shape;13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David</a:t>
            </a:r>
            <a:endParaRPr/>
          </a:p>
        </p:txBody>
      </p:sp>
      <p:sp>
        <p:nvSpPr>
          <p:cNvPr id="145" name="Google Shape;14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Levi</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Levi</a:t>
            </a:r>
            <a:endParaRPr/>
          </a:p>
        </p:txBody>
      </p:sp>
      <p:sp>
        <p:nvSpPr>
          <p:cNvPr id="97" name="Google Shape;9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b9620c788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b9620c78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b971e694e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b971e694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Kobe</a:t>
            </a:r>
            <a:endParaRPr/>
          </a:p>
          <a:p>
            <a:pPr indent="0" lvl="0" marL="0" rtl="0" algn="l">
              <a:lnSpc>
                <a:spcPct val="107916"/>
              </a:lnSpc>
              <a:spcBef>
                <a:spcPts val="0"/>
              </a:spcBef>
              <a:spcAft>
                <a:spcPts val="800"/>
              </a:spcAft>
              <a:buClr>
                <a:schemeClr val="dk1"/>
              </a:buClr>
              <a:buSzPts val="1100"/>
              <a:buFont typeface="Arial"/>
              <a:buNone/>
            </a:pPr>
            <a:r>
              <a:rPr lang="en-US" sz="1200">
                <a:solidFill>
                  <a:schemeClr val="dk1"/>
                </a:solidFill>
                <a:latin typeface="Calibri"/>
                <a:ea typeface="Calibri"/>
                <a:cs typeface="Calibri"/>
                <a:sym typeface="Calibri"/>
              </a:rPr>
              <a:t>largely due to the fact that the assignment of tasks and the estimating of hours took longer than expected, resulting in the plan itself not being in a finalized state until the weekend the plan was due</a:t>
            </a:r>
            <a:endParaRPr/>
          </a:p>
        </p:txBody>
      </p:sp>
      <p:sp>
        <p:nvSpPr>
          <p:cNvPr id="115" name="Google Shape;11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Kobe</a:t>
            </a:r>
            <a:endParaRPr/>
          </a:p>
          <a:p>
            <a:pPr indent="0" lvl="0" marL="0" rtl="0" algn="l">
              <a:lnSpc>
                <a:spcPct val="107916"/>
              </a:lnSpc>
              <a:spcBef>
                <a:spcPts val="0"/>
              </a:spcBef>
              <a:spcAft>
                <a:spcPts val="0"/>
              </a:spcAft>
              <a:buSzPts val="1100"/>
              <a:buNone/>
            </a:pPr>
            <a:r>
              <a:rPr lang="en-US" sz="1200">
                <a:solidFill>
                  <a:schemeClr val="dk1"/>
                </a:solidFill>
                <a:latin typeface="Calibri"/>
                <a:ea typeface="Calibri"/>
                <a:cs typeface="Calibri"/>
                <a:sym typeface="Calibri"/>
              </a:rPr>
              <a:t>We required the ability to start and stop services on the server for basic functionality and updating of the website</a:t>
            </a:r>
            <a:endParaRPr sz="1200">
              <a:solidFill>
                <a:schemeClr val="dk1"/>
              </a:solidFill>
              <a:latin typeface="Calibri"/>
              <a:ea typeface="Calibri"/>
              <a:cs typeface="Calibri"/>
              <a:sym typeface="Calibri"/>
            </a:endParaRPr>
          </a:p>
          <a:p>
            <a:pPr indent="0" lvl="0" marL="0" rtl="0" algn="l">
              <a:lnSpc>
                <a:spcPct val="107916"/>
              </a:lnSpc>
              <a:spcBef>
                <a:spcPts val="800"/>
              </a:spcBef>
              <a:spcAft>
                <a:spcPts val="800"/>
              </a:spcAft>
              <a:buClr>
                <a:schemeClr val="dk1"/>
              </a:buClr>
              <a:buSzPts val="1100"/>
              <a:buFont typeface="Arial"/>
              <a:buNone/>
            </a:pPr>
            <a:r>
              <a:rPr lang="en-US" sz="1200">
                <a:solidFill>
                  <a:schemeClr val="dk1"/>
                </a:solidFill>
                <a:latin typeface="Calibri"/>
                <a:ea typeface="Calibri"/>
                <a:cs typeface="Calibri"/>
                <a:sym typeface="Calibri"/>
              </a:rPr>
              <a:t>We emailed our contact in the school’s IT department, requesting sudo access on the server. The IT department made the necessary changes, and we can now start and stop the web service.</a:t>
            </a:r>
            <a:endParaRPr sz="1200">
              <a:solidFill>
                <a:schemeClr val="dk1"/>
              </a:solidFill>
              <a:latin typeface="Calibri"/>
              <a:ea typeface="Calibri"/>
              <a:cs typeface="Calibri"/>
              <a:sym typeface="Calibri"/>
            </a:endParaRPr>
          </a:p>
        </p:txBody>
      </p:sp>
      <p:sp>
        <p:nvSpPr>
          <p:cNvPr id="121" name="Google Shape;12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Kobe</a:t>
            </a:r>
            <a:endParaRPr/>
          </a:p>
          <a:p>
            <a:pPr indent="0" lvl="0" marL="0" rtl="0" algn="l">
              <a:lnSpc>
                <a:spcPct val="107916"/>
              </a:lnSpc>
              <a:spcBef>
                <a:spcPts val="0"/>
              </a:spcBef>
              <a:spcAft>
                <a:spcPts val="0"/>
              </a:spcAft>
              <a:buSzPts val="1100"/>
              <a:buNone/>
            </a:pPr>
            <a:r>
              <a:rPr lang="en-US" sz="1200">
                <a:solidFill>
                  <a:schemeClr val="dk1"/>
                </a:solidFill>
                <a:latin typeface="Calibri"/>
                <a:ea typeface="Calibri"/>
                <a:cs typeface="Calibri"/>
                <a:sym typeface="Calibri"/>
              </a:rPr>
              <a:t>hard work and reliability</a:t>
            </a:r>
            <a:endParaRPr sz="1200">
              <a:solidFill>
                <a:schemeClr val="dk1"/>
              </a:solidFill>
              <a:latin typeface="Calibri"/>
              <a:ea typeface="Calibri"/>
              <a:cs typeface="Calibri"/>
              <a:sym typeface="Calibri"/>
            </a:endParaRPr>
          </a:p>
          <a:p>
            <a:pPr indent="0" lvl="0" marL="0" rtl="0" algn="l">
              <a:lnSpc>
                <a:spcPct val="107916"/>
              </a:lnSpc>
              <a:spcBef>
                <a:spcPts val="800"/>
              </a:spcBef>
              <a:spcAft>
                <a:spcPts val="800"/>
              </a:spcAft>
              <a:buClr>
                <a:schemeClr val="dk1"/>
              </a:buClr>
              <a:buSzPts val="1100"/>
              <a:buFont typeface="Arial"/>
              <a:buNone/>
            </a:pPr>
            <a:r>
              <a:rPr lang="en-US" sz="1200">
                <a:solidFill>
                  <a:schemeClr val="dk1"/>
                </a:solidFill>
                <a:latin typeface="Calibri"/>
                <a:ea typeface="Calibri"/>
                <a:cs typeface="Calibri"/>
                <a:sym typeface="Calibri"/>
              </a:rPr>
              <a:t>deliverables are completed</a:t>
            </a:r>
            <a:endParaRPr sz="1200">
              <a:solidFill>
                <a:schemeClr val="dk1"/>
              </a:solidFill>
              <a:latin typeface="Calibri"/>
              <a:ea typeface="Calibri"/>
              <a:cs typeface="Calibri"/>
              <a:sym typeface="Calibri"/>
            </a:endParaRPr>
          </a:p>
        </p:txBody>
      </p:sp>
      <p:sp>
        <p:nvSpPr>
          <p:cNvPr id="127" name="Google Shape;12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David</a:t>
            </a:r>
            <a:endParaRPr/>
          </a:p>
        </p:txBody>
      </p:sp>
      <p:sp>
        <p:nvSpPr>
          <p:cNvPr id="133" name="Google Shape;13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pic>
        <p:nvPicPr>
          <p:cNvPr id="18" name="Google Shape;18;p12"/>
          <p:cNvPicPr preferRelativeResize="0"/>
          <p:nvPr/>
        </p:nvPicPr>
        <p:blipFill rotWithShape="1">
          <a:blip r:embed="rId2">
            <a:alphaModFix/>
          </a:blip>
          <a:srcRect b="0" l="0" r="0" t="0"/>
          <a:stretch/>
        </p:blipFill>
        <p:spPr>
          <a:xfrm>
            <a:off x="7403123" y="438956"/>
            <a:ext cx="4683369" cy="884799"/>
          </a:xfrm>
          <a:prstGeom prst="rect">
            <a:avLst/>
          </a:prstGeom>
          <a:noFill/>
          <a:ln>
            <a:noFill/>
          </a:ln>
        </p:spPr>
      </p:pic>
      <p:sp>
        <p:nvSpPr>
          <p:cNvPr id="19" name="Google Shape;19;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24" name="Google Shape;24;p12"/>
          <p:cNvCxnSpPr/>
          <p:nvPr/>
        </p:nvCxnSpPr>
        <p:spPr>
          <a:xfrm rot="10800000">
            <a:off x="158262" y="1588472"/>
            <a:ext cx="11928230" cy="43596"/>
          </a:xfrm>
          <a:prstGeom prst="straightConnector1">
            <a:avLst/>
          </a:prstGeom>
          <a:noFill/>
          <a:ln cap="flat" cmpd="sng" w="76200">
            <a:solidFill>
              <a:srgbClr val="5E001D"/>
            </a:solidFill>
            <a:prstDash val="solid"/>
            <a:miter lim="800000"/>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8" name="Google Shape;2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9" name="Google Shape;59;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0" name="Google Shape;60;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9"/>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6" name="Google Shape;66;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7" name="Google Shape;6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1524000" y="537338"/>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Progress Report 4</a:t>
            </a:r>
            <a:endParaRPr/>
          </a:p>
        </p:txBody>
      </p:sp>
      <p:sp>
        <p:nvSpPr>
          <p:cNvPr id="87" name="Google Shape;87;p1"/>
          <p:cNvSpPr txBox="1"/>
          <p:nvPr>
            <p:ph idx="1" type="subTitle"/>
          </p:nvPr>
        </p:nvSpPr>
        <p:spPr>
          <a:xfrm>
            <a:off x="1524000" y="3136772"/>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None/>
            </a:pPr>
            <a:r>
              <a:rPr lang="en-US" sz="3000"/>
              <a:t>Applied Language Team</a:t>
            </a:r>
            <a:endParaRPr sz="3000"/>
          </a:p>
        </p:txBody>
      </p:sp>
      <p:pic>
        <p:nvPicPr>
          <p:cNvPr id="88" name="Google Shape;88;p1"/>
          <p:cNvPicPr preferRelativeResize="0"/>
          <p:nvPr/>
        </p:nvPicPr>
        <p:blipFill rotWithShape="1">
          <a:blip r:embed="rId3">
            <a:alphaModFix/>
          </a:blip>
          <a:srcRect b="0" l="0" r="0" t="0"/>
          <a:stretch/>
        </p:blipFill>
        <p:spPr>
          <a:xfrm>
            <a:off x="1784041" y="4225496"/>
            <a:ext cx="8623900" cy="1629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Concerns</a:t>
            </a:r>
            <a:endParaRPr/>
          </a:p>
        </p:txBody>
      </p:sp>
      <p:sp>
        <p:nvSpPr>
          <p:cNvPr id="142" name="Google Shape;142;p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228600" rtl="0" algn="l">
              <a:lnSpc>
                <a:spcPct val="150000"/>
              </a:lnSpc>
              <a:spcBef>
                <a:spcPts val="1000"/>
              </a:spcBef>
              <a:spcAft>
                <a:spcPts val="0"/>
              </a:spcAft>
              <a:buSzPts val="1800"/>
              <a:buNone/>
            </a:pPr>
            <a:r>
              <a:rPr b="1" lang="en-US" sz="3000"/>
              <a:t>Any other concerns the team would like to mention</a:t>
            </a:r>
            <a:endParaRPr sz="3000"/>
          </a:p>
          <a:p>
            <a:pPr indent="-228600" lvl="0" marL="228600" rtl="0" algn="l">
              <a:lnSpc>
                <a:spcPct val="150000"/>
              </a:lnSpc>
              <a:spcBef>
                <a:spcPts val="1000"/>
              </a:spcBef>
              <a:spcAft>
                <a:spcPts val="0"/>
              </a:spcAft>
              <a:buSzPts val="2500"/>
              <a:buChar char="•"/>
            </a:pPr>
            <a:r>
              <a:rPr lang="en-US" sz="2500"/>
              <a:t>Remaining Django challenges</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9"/>
          <p:cNvSpPr txBox="1"/>
          <p:nvPr>
            <p:ph type="title"/>
          </p:nvPr>
        </p:nvSpPr>
        <p:spPr>
          <a:xfrm>
            <a:off x="831850" y="1709738"/>
            <a:ext cx="10515600" cy="2852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Questions?</a:t>
            </a:r>
            <a:endParaRPr/>
          </a:p>
        </p:txBody>
      </p:sp>
      <p:pic>
        <p:nvPicPr>
          <p:cNvPr id="148" name="Google Shape;148;p9"/>
          <p:cNvPicPr preferRelativeResize="0"/>
          <p:nvPr/>
        </p:nvPicPr>
        <p:blipFill rotWithShape="1">
          <a:blip r:embed="rId3">
            <a:alphaModFix/>
          </a:blip>
          <a:srcRect b="0" l="0" r="0" t="0"/>
          <a:stretch/>
        </p:blipFill>
        <p:spPr>
          <a:xfrm>
            <a:off x="7370423" y="5762856"/>
            <a:ext cx="4683370" cy="884799"/>
          </a:xfrm>
          <a:prstGeom prst="rect">
            <a:avLst/>
          </a:prstGeom>
          <a:noFill/>
          <a:ln>
            <a:noFill/>
          </a:ln>
        </p:spPr>
      </p:pic>
      <p:cxnSp>
        <p:nvCxnSpPr>
          <p:cNvPr id="149" name="Google Shape;149;p9"/>
          <p:cNvCxnSpPr/>
          <p:nvPr/>
        </p:nvCxnSpPr>
        <p:spPr>
          <a:xfrm rot="10800000">
            <a:off x="131842" y="5313343"/>
            <a:ext cx="11928300" cy="43500"/>
          </a:xfrm>
          <a:prstGeom prst="straightConnector1">
            <a:avLst/>
          </a:prstGeom>
          <a:noFill/>
          <a:ln cap="flat" cmpd="sng" w="76200">
            <a:solidFill>
              <a:srgbClr val="5E001D"/>
            </a:solidFill>
            <a:prstDash val="solid"/>
            <a:miter lim="800000"/>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Overview</a:t>
            </a:r>
            <a:endParaRPr/>
          </a:p>
        </p:txBody>
      </p:sp>
      <p:sp>
        <p:nvSpPr>
          <p:cNvPr id="94" name="Google Shape;94;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150000"/>
              </a:lnSpc>
              <a:spcBef>
                <a:spcPts val="0"/>
              </a:spcBef>
              <a:spcAft>
                <a:spcPts val="0"/>
              </a:spcAft>
              <a:buSzPts val="1800"/>
              <a:buAutoNum type="arabicPeriod"/>
            </a:pPr>
            <a:r>
              <a:rPr lang="en-US"/>
              <a:t>Accomplishments</a:t>
            </a:r>
            <a:endParaRPr/>
          </a:p>
          <a:p>
            <a:pPr indent="-342900" lvl="0" marL="457200" rtl="0" algn="l">
              <a:lnSpc>
                <a:spcPct val="150000"/>
              </a:lnSpc>
              <a:spcBef>
                <a:spcPts val="0"/>
              </a:spcBef>
              <a:spcAft>
                <a:spcPts val="0"/>
              </a:spcAft>
              <a:buSzPts val="1800"/>
              <a:buAutoNum type="arabicPeriod"/>
            </a:pPr>
            <a:r>
              <a:rPr lang="en-US"/>
              <a:t>Failures</a:t>
            </a:r>
            <a:endParaRPr/>
          </a:p>
          <a:p>
            <a:pPr indent="-342900" lvl="0" marL="457200" rtl="0" algn="l">
              <a:lnSpc>
                <a:spcPct val="150000"/>
              </a:lnSpc>
              <a:spcBef>
                <a:spcPts val="0"/>
              </a:spcBef>
              <a:spcAft>
                <a:spcPts val="0"/>
              </a:spcAft>
              <a:buSzPts val="1800"/>
              <a:buAutoNum type="arabicPeriod"/>
            </a:pPr>
            <a:r>
              <a:rPr lang="en-US"/>
              <a:t>Challenges</a:t>
            </a:r>
            <a:endParaRPr/>
          </a:p>
          <a:p>
            <a:pPr indent="-342900" lvl="0" marL="457200" rtl="0" algn="l">
              <a:lnSpc>
                <a:spcPct val="150000"/>
              </a:lnSpc>
              <a:spcBef>
                <a:spcPts val="0"/>
              </a:spcBef>
              <a:spcAft>
                <a:spcPts val="0"/>
              </a:spcAft>
              <a:buSzPts val="1800"/>
              <a:buAutoNum type="arabicPeriod"/>
            </a:pPr>
            <a:r>
              <a:rPr lang="en-US"/>
              <a:t>Highlights</a:t>
            </a:r>
            <a:endParaRPr/>
          </a:p>
          <a:p>
            <a:pPr indent="-342900" lvl="0" marL="457200" rtl="0" algn="l">
              <a:lnSpc>
                <a:spcPct val="150000"/>
              </a:lnSpc>
              <a:spcBef>
                <a:spcPts val="0"/>
              </a:spcBef>
              <a:spcAft>
                <a:spcPts val="0"/>
              </a:spcAft>
              <a:buSzPts val="1800"/>
              <a:buAutoNum type="arabicPeriod"/>
            </a:pPr>
            <a:r>
              <a:rPr lang="en-US"/>
              <a:t>Goals</a:t>
            </a:r>
            <a:endParaRPr/>
          </a:p>
          <a:p>
            <a:pPr indent="-342900" lvl="0" marL="457200" rtl="0" algn="l">
              <a:lnSpc>
                <a:spcPct val="150000"/>
              </a:lnSpc>
              <a:spcBef>
                <a:spcPts val="0"/>
              </a:spcBef>
              <a:spcAft>
                <a:spcPts val="0"/>
              </a:spcAft>
              <a:buSzPts val="1800"/>
              <a:buAutoNum type="arabicPeriod"/>
            </a:pPr>
            <a:r>
              <a:rPr lang="en-US"/>
              <a:t>Concerns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Accomplishments</a:t>
            </a:r>
            <a:endParaRPr/>
          </a:p>
        </p:txBody>
      </p:sp>
      <p:sp>
        <p:nvSpPr>
          <p:cNvPr id="100" name="Google Shape;100;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228600" rtl="0" algn="l">
              <a:lnSpc>
                <a:spcPct val="150000"/>
              </a:lnSpc>
              <a:spcBef>
                <a:spcPts val="1000"/>
              </a:spcBef>
              <a:spcAft>
                <a:spcPts val="0"/>
              </a:spcAft>
              <a:buSzPts val="1800"/>
              <a:buNone/>
            </a:pPr>
            <a:r>
              <a:rPr b="1" lang="en-US" sz="3000"/>
              <a:t>What the team accomplished during this time period</a:t>
            </a:r>
            <a:endParaRPr sz="3000"/>
          </a:p>
          <a:p>
            <a:pPr indent="-228600" lvl="0" marL="228600" rtl="0" algn="l">
              <a:lnSpc>
                <a:spcPct val="150000"/>
              </a:lnSpc>
              <a:spcBef>
                <a:spcPts val="0"/>
              </a:spcBef>
              <a:spcAft>
                <a:spcPts val="0"/>
              </a:spcAft>
              <a:buSzPts val="2500"/>
              <a:buChar char="•"/>
            </a:pPr>
            <a:r>
              <a:rPr lang="en-US" sz="2500"/>
              <a:t>Phased implementation plan</a:t>
            </a:r>
            <a:endParaRPr sz="2500"/>
          </a:p>
          <a:p>
            <a:pPr indent="-228600" lvl="0" marL="228600" rtl="0" algn="l">
              <a:lnSpc>
                <a:spcPct val="150000"/>
              </a:lnSpc>
              <a:spcBef>
                <a:spcPts val="0"/>
              </a:spcBef>
              <a:spcAft>
                <a:spcPts val="0"/>
              </a:spcAft>
              <a:buSzPts val="2500"/>
              <a:buChar char="•"/>
            </a:pPr>
            <a:r>
              <a:rPr lang="en-US" sz="2500"/>
              <a:t>Front-end web page edits</a:t>
            </a:r>
            <a:endParaRPr sz="2500"/>
          </a:p>
          <a:p>
            <a:pPr indent="-228600" lvl="0" marL="228600" rtl="0" algn="l">
              <a:lnSpc>
                <a:spcPct val="150000"/>
              </a:lnSpc>
              <a:spcBef>
                <a:spcPts val="0"/>
              </a:spcBef>
              <a:spcAft>
                <a:spcPts val="0"/>
              </a:spcAft>
              <a:buSzPts val="2500"/>
              <a:buChar char="•"/>
            </a:pPr>
            <a:r>
              <a:rPr lang="en-US" sz="2500"/>
              <a:t>Database table creation</a:t>
            </a:r>
            <a:endParaRPr sz="2500"/>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b9620c7881_0_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Old Rate Audio Page</a:t>
            </a:r>
            <a:endParaRPr/>
          </a:p>
        </p:txBody>
      </p:sp>
      <p:pic>
        <p:nvPicPr>
          <p:cNvPr id="106" name="Google Shape;106;gb9620c7881_0_0"/>
          <p:cNvPicPr preferRelativeResize="0"/>
          <p:nvPr/>
        </p:nvPicPr>
        <p:blipFill>
          <a:blip r:embed="rId3">
            <a:alphaModFix/>
          </a:blip>
          <a:stretch>
            <a:fillRect/>
          </a:stretch>
        </p:blipFill>
        <p:spPr>
          <a:xfrm>
            <a:off x="1380744" y="1828800"/>
            <a:ext cx="9436607" cy="48005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b971e694e2_0_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New Rate Audio Page</a:t>
            </a:r>
            <a:endParaRPr/>
          </a:p>
        </p:txBody>
      </p:sp>
      <p:pic>
        <p:nvPicPr>
          <p:cNvPr id="112" name="Google Shape;112;gb971e694e2_0_0"/>
          <p:cNvPicPr preferRelativeResize="0"/>
          <p:nvPr/>
        </p:nvPicPr>
        <p:blipFill>
          <a:blip r:embed="rId3">
            <a:alphaModFix/>
          </a:blip>
          <a:stretch>
            <a:fillRect/>
          </a:stretch>
        </p:blipFill>
        <p:spPr>
          <a:xfrm>
            <a:off x="1303738" y="1901102"/>
            <a:ext cx="9584526" cy="4885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Failures</a:t>
            </a:r>
            <a:endParaRPr/>
          </a:p>
        </p:txBody>
      </p:sp>
      <p:sp>
        <p:nvSpPr>
          <p:cNvPr id="118" name="Google Shape;118;p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228600" rtl="0" algn="l">
              <a:lnSpc>
                <a:spcPct val="150000"/>
              </a:lnSpc>
              <a:spcBef>
                <a:spcPts val="1000"/>
              </a:spcBef>
              <a:spcAft>
                <a:spcPts val="0"/>
              </a:spcAft>
              <a:buSzPts val="1800"/>
              <a:buNone/>
            </a:pPr>
            <a:r>
              <a:rPr b="1" lang="en-US" sz="3000"/>
              <a:t>What the team planned to accomplish but failed to</a:t>
            </a:r>
            <a:endParaRPr sz="3000"/>
          </a:p>
          <a:p>
            <a:pPr indent="-228600" lvl="0" marL="228600" rtl="0" algn="l">
              <a:lnSpc>
                <a:spcPct val="150000"/>
              </a:lnSpc>
              <a:spcBef>
                <a:spcPts val="1000"/>
              </a:spcBef>
              <a:spcAft>
                <a:spcPts val="0"/>
              </a:spcAft>
              <a:buSzPts val="2500"/>
              <a:buChar char="•"/>
            </a:pPr>
            <a:r>
              <a:rPr lang="en-US" sz="2500"/>
              <a:t>Signatures on implementation plan</a:t>
            </a:r>
            <a:endParaRPr sz="2500"/>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Challenges</a:t>
            </a:r>
            <a:endParaRPr/>
          </a:p>
        </p:txBody>
      </p:sp>
      <p:sp>
        <p:nvSpPr>
          <p:cNvPr id="124" name="Google Shape;124;p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228600" rtl="0" algn="l">
              <a:lnSpc>
                <a:spcPct val="150000"/>
              </a:lnSpc>
              <a:spcBef>
                <a:spcPts val="1000"/>
              </a:spcBef>
              <a:spcAft>
                <a:spcPts val="0"/>
              </a:spcAft>
              <a:buSzPts val="1800"/>
              <a:buNone/>
            </a:pPr>
            <a:r>
              <a:rPr b="1" lang="en-US" sz="3000"/>
              <a:t>What particular challenges the team faced</a:t>
            </a:r>
            <a:endParaRPr sz="2500"/>
          </a:p>
          <a:p>
            <a:pPr indent="-228600" lvl="0" marL="228600" rtl="0" algn="l">
              <a:lnSpc>
                <a:spcPct val="150000"/>
              </a:lnSpc>
              <a:spcBef>
                <a:spcPts val="1000"/>
              </a:spcBef>
              <a:spcAft>
                <a:spcPts val="0"/>
              </a:spcAft>
              <a:buSzPts val="2500"/>
              <a:buChar char="•"/>
            </a:pPr>
            <a:r>
              <a:rPr lang="en-US" sz="2500"/>
              <a:t>Privileged</a:t>
            </a:r>
            <a:r>
              <a:rPr lang="en-US" sz="2500"/>
              <a:t> access for server</a:t>
            </a:r>
            <a:endParaRPr sz="2500"/>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Highlights</a:t>
            </a:r>
            <a:endParaRPr/>
          </a:p>
        </p:txBody>
      </p:sp>
      <p:sp>
        <p:nvSpPr>
          <p:cNvPr id="130" name="Google Shape;130;p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228600" rtl="0" algn="l">
              <a:lnSpc>
                <a:spcPct val="150000"/>
              </a:lnSpc>
              <a:spcBef>
                <a:spcPts val="1000"/>
              </a:spcBef>
              <a:spcAft>
                <a:spcPts val="0"/>
              </a:spcAft>
              <a:buSzPts val="1800"/>
              <a:buNone/>
            </a:pPr>
            <a:r>
              <a:rPr b="1" lang="en-US" sz="3000"/>
              <a:t>What accomplishments the team is most proud of</a:t>
            </a:r>
            <a:endParaRPr sz="3000"/>
          </a:p>
          <a:p>
            <a:pPr indent="-228600" lvl="0" marL="228600" rtl="0" algn="l">
              <a:lnSpc>
                <a:spcPct val="150000"/>
              </a:lnSpc>
              <a:spcBef>
                <a:spcPts val="0"/>
              </a:spcBef>
              <a:spcAft>
                <a:spcPts val="0"/>
              </a:spcAft>
              <a:buSzPts val="2500"/>
              <a:buChar char="•"/>
            </a:pPr>
            <a:r>
              <a:rPr lang="en-US" sz="2500"/>
              <a:t>Communicating well in emails</a:t>
            </a:r>
            <a:endParaRPr sz="2500"/>
          </a:p>
          <a:p>
            <a:pPr indent="-228600" lvl="0" marL="228600" rtl="0" algn="l">
              <a:lnSpc>
                <a:spcPct val="150000"/>
              </a:lnSpc>
              <a:spcBef>
                <a:spcPts val="0"/>
              </a:spcBef>
              <a:spcAft>
                <a:spcPts val="0"/>
              </a:spcAft>
              <a:buSzPts val="2500"/>
              <a:buChar char="•"/>
            </a:pPr>
            <a:r>
              <a:rPr lang="en-US" sz="2500"/>
              <a:t>Team member reliability</a:t>
            </a:r>
            <a:endParaRPr sz="2500"/>
          </a:p>
          <a:p>
            <a:pPr indent="0" lvl="0" marL="457200" rtl="0" algn="l">
              <a:lnSpc>
                <a:spcPct val="150000"/>
              </a:lnSpc>
              <a:spcBef>
                <a:spcPts val="0"/>
              </a:spcBef>
              <a:spcAft>
                <a:spcPts val="0"/>
              </a:spcAft>
              <a:buNone/>
            </a:pPr>
            <a:r>
              <a:t/>
            </a:r>
            <a:endParaRPr sz="2500"/>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Goals</a:t>
            </a:r>
            <a:endParaRPr/>
          </a:p>
        </p:txBody>
      </p:sp>
      <p:sp>
        <p:nvSpPr>
          <p:cNvPr id="136" name="Google Shape;136;p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228600" rtl="0" algn="l">
              <a:lnSpc>
                <a:spcPct val="150000"/>
              </a:lnSpc>
              <a:spcBef>
                <a:spcPts val="1000"/>
              </a:spcBef>
              <a:spcAft>
                <a:spcPts val="0"/>
              </a:spcAft>
              <a:buSzPts val="1800"/>
              <a:buNone/>
            </a:pPr>
            <a:r>
              <a:rPr b="1" lang="en-US" sz="3000"/>
              <a:t>What the team will accomplish during the next reporting period</a:t>
            </a:r>
            <a:endParaRPr b="1" sz="2500"/>
          </a:p>
          <a:p>
            <a:pPr indent="-228600" lvl="0" marL="228600" rtl="0" algn="l">
              <a:lnSpc>
                <a:spcPct val="150000"/>
              </a:lnSpc>
              <a:spcBef>
                <a:spcPts val="0"/>
              </a:spcBef>
              <a:spcAft>
                <a:spcPts val="0"/>
              </a:spcAft>
              <a:buSzPts val="2500"/>
              <a:buChar char="•"/>
            </a:pPr>
            <a:r>
              <a:rPr lang="en-US" sz="2500"/>
              <a:t>Phase 1 implementation</a:t>
            </a:r>
            <a:endParaRPr sz="2500"/>
          </a:p>
          <a:p>
            <a:pPr indent="-387350" lvl="1" marL="914400" rtl="0" algn="l">
              <a:lnSpc>
                <a:spcPct val="150000"/>
              </a:lnSpc>
              <a:spcBef>
                <a:spcPts val="0"/>
              </a:spcBef>
              <a:spcAft>
                <a:spcPts val="0"/>
              </a:spcAft>
              <a:buSzPts val="2500"/>
              <a:buChar char="•"/>
            </a:pPr>
            <a:r>
              <a:rPr lang="en-US" sz="2500"/>
              <a:t>Continue working on Web pages HTML/CSS</a:t>
            </a:r>
            <a:endParaRPr sz="2500"/>
          </a:p>
          <a:p>
            <a:pPr indent="-387350" lvl="1" marL="914400" rtl="0" algn="l">
              <a:lnSpc>
                <a:spcPct val="150000"/>
              </a:lnSpc>
              <a:spcBef>
                <a:spcPts val="0"/>
              </a:spcBef>
              <a:spcAft>
                <a:spcPts val="0"/>
              </a:spcAft>
              <a:buSzPts val="2500"/>
              <a:buChar char="•"/>
            </a:pPr>
            <a:r>
              <a:rPr lang="en-US" sz="2500"/>
              <a:t>Testing &amp; Gather Feedback on pages</a:t>
            </a:r>
            <a:endParaRPr sz="2500"/>
          </a:p>
          <a:p>
            <a:pPr indent="-387350" lvl="0" marL="457200" rtl="0" algn="l">
              <a:lnSpc>
                <a:spcPct val="150000"/>
              </a:lnSpc>
              <a:spcBef>
                <a:spcPts val="0"/>
              </a:spcBef>
              <a:spcAft>
                <a:spcPts val="0"/>
              </a:spcAft>
              <a:buSzPts val="2500"/>
              <a:buChar char="•"/>
            </a:pPr>
            <a:r>
              <a:rPr lang="en-US" sz="2500"/>
              <a:t>Phase 2 implementation</a:t>
            </a:r>
            <a:endParaRPr sz="2500"/>
          </a:p>
          <a:p>
            <a:pPr indent="-387350" lvl="1" marL="914400" rtl="0" algn="l">
              <a:lnSpc>
                <a:spcPct val="150000"/>
              </a:lnSpc>
              <a:spcBef>
                <a:spcPts val="0"/>
              </a:spcBef>
              <a:spcAft>
                <a:spcPts val="0"/>
              </a:spcAft>
              <a:buSzPts val="2500"/>
              <a:buChar char="•"/>
            </a:pPr>
            <a:r>
              <a:rPr lang="en-US" sz="2500"/>
              <a:t>User Registration (Back-end)</a:t>
            </a:r>
            <a:endParaRPr sz="2500"/>
          </a:p>
          <a:p>
            <a:pPr indent="-387350" lvl="1" marL="914400" rtl="0" algn="l">
              <a:lnSpc>
                <a:spcPct val="150000"/>
              </a:lnSpc>
              <a:spcBef>
                <a:spcPts val="0"/>
              </a:spcBef>
              <a:spcAft>
                <a:spcPts val="0"/>
              </a:spcAft>
              <a:buSzPts val="2500"/>
              <a:buChar char="•"/>
            </a:pPr>
            <a:r>
              <a:rPr lang="en-US" sz="2500"/>
              <a:t>User Confirmation (Back-end)</a:t>
            </a:r>
            <a:endParaRPr sz="2500"/>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2019-07-24T17:56:50Z</dcterms:created>
  <dc:creator>Levi Terry</dc:creator>
</cp:coreProperties>
</file>